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edium"/>
      <p:regular r:id="rId15"/>
    </p:embeddedFont>
    <p:embeddedFont>
      <p:font typeface="Roboto Medium"/>
      <p:regular r:id="rId16"/>
    </p:embeddedFont>
    <p:embeddedFont>
      <p:font typeface="Roboto Medium"/>
      <p:regular r:id="rId17"/>
    </p:embeddedFont>
    <p:embeddedFont>
      <p:font typeface="Robot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HTML5 Fundamentals</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Welcome to this deep dive into HTML5! This presentation is designed for web developers and students eager to master the foundational language of the web. We'll explore the core concepts, new features, and best practices that make HTML5 the powerful and versatile tool it is today. Get ready to enhance your web development skills and build more semantic, interactive, and robust web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6508" y="500182"/>
            <a:ext cx="4135160" cy="511493"/>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Roboto Medium" pitchFamily="34" charset="0"/>
                <a:ea typeface="Roboto Medium" pitchFamily="34" charset="-122"/>
                <a:cs typeface="Roboto Medium" pitchFamily="34" charset="-120"/>
              </a:rPr>
              <a:t>Introduction to HTML5</a:t>
            </a:r>
            <a:endParaRPr lang="en-US" sz="3200" dirty="0"/>
          </a:p>
        </p:txBody>
      </p:sp>
      <p:sp>
        <p:nvSpPr>
          <p:cNvPr id="3" name="Text 1"/>
          <p:cNvSpPr/>
          <p:nvPr/>
        </p:nvSpPr>
        <p:spPr>
          <a:xfrm>
            <a:off x="636508" y="1338977"/>
            <a:ext cx="13357384" cy="523875"/>
          </a:xfrm>
          <a:prstGeom prst="rect">
            <a:avLst/>
          </a:prstGeom>
          <a:noFill/>
          <a:ln/>
        </p:spPr>
        <p:txBody>
          <a:bodyPr wrap="square" lIns="0" tIns="0" rIns="0" bIns="0" rtlCol="0" anchor="t"/>
          <a:lstStyle/>
          <a:p>
            <a:pPr algn="l" indent="0" marL="0">
              <a:lnSpc>
                <a:spcPts val="2050"/>
              </a:lnSpc>
              <a:buNone/>
            </a:pPr>
            <a:r>
              <a:rPr lang="en-US" sz="1250" dirty="0">
                <a:solidFill>
                  <a:srgbClr val="CFD0D8"/>
                </a:solidFill>
                <a:latin typeface="Roboto" pitchFamily="34" charset="0"/>
                <a:ea typeface="Roboto" pitchFamily="34" charset="-122"/>
                <a:cs typeface="Roboto" pitchFamily="34" charset="-120"/>
              </a:rPr>
              <a:t>HTML5 is the latest evolution of the Hypertext Markup Language, bringing significant advancements over its predecessor, HTML4. It introduces new features that enable richer multimedia experiences, more semantic content structuring, and powerful APIs for enhanced interactivity.</a:t>
            </a:r>
            <a:endParaRPr lang="en-US" sz="1250" dirty="0"/>
          </a:p>
        </p:txBody>
      </p:sp>
      <p:sp>
        <p:nvSpPr>
          <p:cNvPr id="4" name="Text 2"/>
          <p:cNvSpPr/>
          <p:nvPr/>
        </p:nvSpPr>
        <p:spPr>
          <a:xfrm>
            <a:off x="636508" y="2210514"/>
            <a:ext cx="2046208" cy="255746"/>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Roboto Medium" pitchFamily="34" charset="0"/>
                <a:ea typeface="Roboto Medium" pitchFamily="34" charset="-122"/>
                <a:cs typeface="Roboto Medium" pitchFamily="34" charset="-120"/>
              </a:rPr>
              <a:t>Key Improvements</a:t>
            </a:r>
            <a:endParaRPr lang="en-US" sz="1600" dirty="0"/>
          </a:p>
        </p:txBody>
      </p:sp>
      <p:sp>
        <p:nvSpPr>
          <p:cNvPr id="5" name="Text 3"/>
          <p:cNvSpPr/>
          <p:nvPr/>
        </p:nvSpPr>
        <p:spPr>
          <a:xfrm>
            <a:off x="636508" y="2629853"/>
            <a:ext cx="6479024" cy="26193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FD0D8"/>
                </a:solidFill>
                <a:latin typeface="Roboto" pitchFamily="34" charset="0"/>
                <a:ea typeface="Roboto" pitchFamily="34" charset="-122"/>
                <a:cs typeface="Roboto" pitchFamily="34" charset="-120"/>
              </a:rPr>
              <a:t>Native multimedia support (audio, video)</a:t>
            </a:r>
            <a:endParaRPr lang="en-US" sz="1250" dirty="0"/>
          </a:p>
        </p:txBody>
      </p:sp>
      <p:sp>
        <p:nvSpPr>
          <p:cNvPr id="6" name="Text 4"/>
          <p:cNvSpPr/>
          <p:nvPr/>
        </p:nvSpPr>
        <p:spPr>
          <a:xfrm>
            <a:off x="636508" y="2949059"/>
            <a:ext cx="6479024" cy="26193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FD0D8"/>
                </a:solidFill>
                <a:latin typeface="Roboto" pitchFamily="34" charset="0"/>
                <a:ea typeface="Roboto" pitchFamily="34" charset="-122"/>
                <a:cs typeface="Roboto" pitchFamily="34" charset="-120"/>
              </a:rPr>
              <a:t>New semantic elements for better structure</a:t>
            </a:r>
            <a:endParaRPr lang="en-US" sz="1250" dirty="0"/>
          </a:p>
        </p:txBody>
      </p:sp>
      <p:sp>
        <p:nvSpPr>
          <p:cNvPr id="7" name="Text 5"/>
          <p:cNvSpPr/>
          <p:nvPr/>
        </p:nvSpPr>
        <p:spPr>
          <a:xfrm>
            <a:off x="636508" y="3268266"/>
            <a:ext cx="6479024" cy="26193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FD0D8"/>
                </a:solidFill>
                <a:latin typeface="Roboto" pitchFamily="34" charset="0"/>
                <a:ea typeface="Roboto" pitchFamily="34" charset="-122"/>
                <a:cs typeface="Roboto" pitchFamily="34" charset="-120"/>
              </a:rPr>
              <a:t>Advanced APIs for web applications</a:t>
            </a:r>
            <a:endParaRPr lang="en-US" sz="1250" dirty="0"/>
          </a:p>
        </p:txBody>
      </p:sp>
      <p:sp>
        <p:nvSpPr>
          <p:cNvPr id="8" name="Text 6"/>
          <p:cNvSpPr/>
          <p:nvPr/>
        </p:nvSpPr>
        <p:spPr>
          <a:xfrm>
            <a:off x="636508" y="3587472"/>
            <a:ext cx="6479024" cy="26193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FD0D8"/>
                </a:solidFill>
                <a:latin typeface="Roboto" pitchFamily="34" charset="0"/>
                <a:ea typeface="Roboto" pitchFamily="34" charset="-122"/>
                <a:cs typeface="Roboto" pitchFamily="34" charset="-120"/>
              </a:rPr>
              <a:t>Improved form controls and validation</a:t>
            </a:r>
            <a:endParaRPr lang="en-US" sz="1250" dirty="0"/>
          </a:p>
        </p:txBody>
      </p:sp>
      <p:sp>
        <p:nvSpPr>
          <p:cNvPr id="9" name="Text 7"/>
          <p:cNvSpPr/>
          <p:nvPr/>
        </p:nvSpPr>
        <p:spPr>
          <a:xfrm>
            <a:off x="7522488" y="2210514"/>
            <a:ext cx="2046208" cy="255746"/>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Roboto Medium" pitchFamily="34" charset="0"/>
                <a:ea typeface="Roboto Medium" pitchFamily="34" charset="-122"/>
                <a:cs typeface="Roboto Medium" pitchFamily="34" charset="-120"/>
              </a:rPr>
              <a:t>Browser Support</a:t>
            </a:r>
            <a:endParaRPr lang="en-US" sz="1600" dirty="0"/>
          </a:p>
        </p:txBody>
      </p:sp>
      <p:pic>
        <p:nvPicPr>
          <p:cNvPr id="10" name="Image 0" descr="preencoded.png">    </p:cNvPr>
          <p:cNvPicPr>
            <a:picLocks noChangeAspect="1"/>
          </p:cNvPicPr>
          <p:nvPr/>
        </p:nvPicPr>
        <p:blipFill>
          <a:blip r:embed="rId1"/>
          <a:stretch>
            <a:fillRect/>
          </a:stretch>
        </p:blipFill>
        <p:spPr>
          <a:xfrm>
            <a:off x="7522488" y="2650331"/>
            <a:ext cx="6479024" cy="4432935"/>
          </a:xfrm>
          <a:prstGeom prst="rect">
            <a:avLst/>
          </a:prstGeom>
        </p:spPr>
      </p:pic>
      <p:sp>
        <p:nvSpPr>
          <p:cNvPr id="11" name="Text 8"/>
          <p:cNvSpPr/>
          <p:nvPr/>
        </p:nvSpPr>
        <p:spPr>
          <a:xfrm>
            <a:off x="7522488" y="7267337"/>
            <a:ext cx="6479024" cy="785813"/>
          </a:xfrm>
          <a:prstGeom prst="rect">
            <a:avLst/>
          </a:prstGeom>
          <a:noFill/>
          <a:ln/>
        </p:spPr>
        <p:txBody>
          <a:bodyPr wrap="square" lIns="0" tIns="0" rIns="0" bIns="0" rtlCol="0" anchor="t"/>
          <a:lstStyle/>
          <a:p>
            <a:pPr algn="l" indent="0" marL="0">
              <a:lnSpc>
                <a:spcPts val="2050"/>
              </a:lnSpc>
              <a:buNone/>
            </a:pPr>
            <a:r>
              <a:rPr lang="en-US" sz="1250" dirty="0">
                <a:solidFill>
                  <a:srgbClr val="CFD0D8"/>
                </a:solidFill>
                <a:latin typeface="Roboto" pitchFamily="34" charset="0"/>
                <a:ea typeface="Roboto" pitchFamily="34" charset="-122"/>
                <a:cs typeface="Roboto" pitchFamily="34" charset="-120"/>
              </a:rPr>
              <a:t>Modern browsers offer extensive support for HTML5 features, ensuring broad compatibility for your web projects. While older browsers may have limitations, progressive enhancement strategies can help maintain functionality.</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6514"/>
            <a:ext cx="5512118" cy="566976"/>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Basic Structure &amp; Elements</a:t>
            </a:r>
            <a:endParaRPr lang="en-US" sz="3550" dirty="0"/>
          </a:p>
        </p:txBody>
      </p:sp>
      <p:sp>
        <p:nvSpPr>
          <p:cNvPr id="4" name="Text 1"/>
          <p:cNvSpPr/>
          <p:nvPr/>
        </p:nvSpPr>
        <p:spPr>
          <a:xfrm>
            <a:off x="793790" y="1525667"/>
            <a:ext cx="7556421" cy="1161098"/>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Every HTML5 document begins with a simple, yet crucial, declaration to specify the document type. This informs the browser to render the page using HTML5 standards. The essential tags form the skeleton of every web page, while new structural elements provide a more meaningful organization for content.</a:t>
            </a:r>
            <a:endParaRPr lang="en-US" sz="1400" dirty="0"/>
          </a:p>
        </p:txBody>
      </p:sp>
      <p:sp>
        <p:nvSpPr>
          <p:cNvPr id="5" name="Shape 2"/>
          <p:cNvSpPr/>
          <p:nvPr/>
        </p:nvSpPr>
        <p:spPr>
          <a:xfrm>
            <a:off x="793790" y="2890838"/>
            <a:ext cx="3687485" cy="1641277"/>
          </a:xfrm>
          <a:prstGeom prst="roundRect">
            <a:avLst>
              <a:gd name="adj" fmla="val 4644"/>
            </a:avLst>
          </a:prstGeom>
          <a:solidFill>
            <a:srgbClr val="182567"/>
          </a:solidFill>
          <a:ln w="7620">
            <a:solidFill>
              <a:srgbClr val="313E80"/>
            </a:solidFill>
            <a:prstDash val="solid"/>
          </a:ln>
        </p:spPr>
      </p:sp>
      <p:sp>
        <p:nvSpPr>
          <p:cNvPr id="6" name="Text 3"/>
          <p:cNvSpPr/>
          <p:nvPr/>
        </p:nvSpPr>
        <p:spPr>
          <a:xfrm>
            <a:off x="982861" y="3079909"/>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&lt;!DOCTYPE html&gt;</a:t>
            </a:r>
            <a:endParaRPr lang="en-US" sz="1750" dirty="0"/>
          </a:p>
        </p:txBody>
      </p:sp>
      <p:sp>
        <p:nvSpPr>
          <p:cNvPr id="7" name="Text 4"/>
          <p:cNvSpPr/>
          <p:nvPr/>
        </p:nvSpPr>
        <p:spPr>
          <a:xfrm>
            <a:off x="982861" y="3472220"/>
            <a:ext cx="3309342" cy="580549"/>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The document type declaration for HTML5.</a:t>
            </a:r>
            <a:endParaRPr lang="en-US" sz="1400" dirty="0"/>
          </a:p>
        </p:txBody>
      </p:sp>
      <p:sp>
        <p:nvSpPr>
          <p:cNvPr id="8" name="Shape 5"/>
          <p:cNvSpPr/>
          <p:nvPr/>
        </p:nvSpPr>
        <p:spPr>
          <a:xfrm>
            <a:off x="4662726" y="2890838"/>
            <a:ext cx="3687485" cy="1641277"/>
          </a:xfrm>
          <a:prstGeom prst="roundRect">
            <a:avLst>
              <a:gd name="adj" fmla="val 4644"/>
            </a:avLst>
          </a:prstGeom>
          <a:solidFill>
            <a:srgbClr val="182567"/>
          </a:solidFill>
          <a:ln w="7620">
            <a:solidFill>
              <a:srgbClr val="313E80"/>
            </a:solidFill>
            <a:prstDash val="solid"/>
          </a:ln>
        </p:spPr>
      </p:sp>
      <p:sp>
        <p:nvSpPr>
          <p:cNvPr id="9" name="Text 6"/>
          <p:cNvSpPr/>
          <p:nvPr/>
        </p:nvSpPr>
        <p:spPr>
          <a:xfrm>
            <a:off x="4851797" y="3079909"/>
            <a:ext cx="2362319"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&lt;html&gt;, &lt;head&gt;, &lt;body&gt;</a:t>
            </a:r>
            <a:endParaRPr lang="en-US" sz="1750" dirty="0"/>
          </a:p>
        </p:txBody>
      </p:sp>
      <p:sp>
        <p:nvSpPr>
          <p:cNvPr id="10" name="Text 7"/>
          <p:cNvSpPr/>
          <p:nvPr/>
        </p:nvSpPr>
        <p:spPr>
          <a:xfrm>
            <a:off x="4851797" y="3472220"/>
            <a:ext cx="3309342" cy="87082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The root element, metadata container, and visible content container, respectively.</a:t>
            </a:r>
            <a:endParaRPr lang="en-US" sz="1400" dirty="0"/>
          </a:p>
        </p:txBody>
      </p:sp>
      <p:sp>
        <p:nvSpPr>
          <p:cNvPr id="11" name="Shape 8"/>
          <p:cNvSpPr/>
          <p:nvPr/>
        </p:nvSpPr>
        <p:spPr>
          <a:xfrm>
            <a:off x="793790" y="4713565"/>
            <a:ext cx="7556421" cy="2829401"/>
          </a:xfrm>
          <a:prstGeom prst="roundRect">
            <a:avLst>
              <a:gd name="adj" fmla="val 2694"/>
            </a:avLst>
          </a:prstGeom>
          <a:solidFill>
            <a:srgbClr val="182567"/>
          </a:solidFill>
          <a:ln w="7620">
            <a:solidFill>
              <a:srgbClr val="313E80"/>
            </a:solidFill>
            <a:prstDash val="solid"/>
          </a:ln>
        </p:spPr>
      </p:sp>
      <p:sp>
        <p:nvSpPr>
          <p:cNvPr id="12" name="Text 9"/>
          <p:cNvSpPr/>
          <p:nvPr/>
        </p:nvSpPr>
        <p:spPr>
          <a:xfrm>
            <a:off x="982861" y="4902637"/>
            <a:ext cx="2502813"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New Structural Elements</a:t>
            </a:r>
            <a:endParaRPr lang="en-US" sz="1750" dirty="0"/>
          </a:p>
        </p:txBody>
      </p:sp>
      <p:sp>
        <p:nvSpPr>
          <p:cNvPr id="13" name="Text 10"/>
          <p:cNvSpPr/>
          <p:nvPr/>
        </p:nvSpPr>
        <p:spPr>
          <a:xfrm>
            <a:off x="982861" y="5294948"/>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&lt;header&gt;: Introductory content or navigation links.</a:t>
            </a:r>
            <a:endParaRPr lang="en-US" sz="1400" dirty="0"/>
          </a:p>
        </p:txBody>
      </p:sp>
      <p:sp>
        <p:nvSpPr>
          <p:cNvPr id="14" name="Text 11"/>
          <p:cNvSpPr/>
          <p:nvPr/>
        </p:nvSpPr>
        <p:spPr>
          <a:xfrm>
            <a:off x="982861" y="5648682"/>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&lt;nav&gt;: Navigation links.</a:t>
            </a:r>
            <a:endParaRPr lang="en-US" sz="1400" dirty="0"/>
          </a:p>
        </p:txBody>
      </p:sp>
      <p:sp>
        <p:nvSpPr>
          <p:cNvPr id="15" name="Text 12"/>
          <p:cNvSpPr/>
          <p:nvPr/>
        </p:nvSpPr>
        <p:spPr>
          <a:xfrm>
            <a:off x="982861" y="6002417"/>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&lt;article&gt;: Self-contained content.</a:t>
            </a:r>
            <a:endParaRPr lang="en-US" sz="1400" dirty="0"/>
          </a:p>
        </p:txBody>
      </p:sp>
      <p:sp>
        <p:nvSpPr>
          <p:cNvPr id="16" name="Text 13"/>
          <p:cNvSpPr/>
          <p:nvPr/>
        </p:nvSpPr>
        <p:spPr>
          <a:xfrm>
            <a:off x="982861" y="6356152"/>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&lt;section&gt;: Generic standalone section.</a:t>
            </a:r>
            <a:endParaRPr lang="en-US" sz="1400" dirty="0"/>
          </a:p>
        </p:txBody>
      </p:sp>
      <p:sp>
        <p:nvSpPr>
          <p:cNvPr id="17" name="Text 14"/>
          <p:cNvSpPr/>
          <p:nvPr/>
        </p:nvSpPr>
        <p:spPr>
          <a:xfrm>
            <a:off x="982861" y="6709886"/>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&lt;aside&gt;: Content tangentially related to the main content.</a:t>
            </a:r>
            <a:endParaRPr lang="en-US" sz="1400" dirty="0"/>
          </a:p>
        </p:txBody>
      </p:sp>
      <p:sp>
        <p:nvSpPr>
          <p:cNvPr id="18" name="Text 15"/>
          <p:cNvSpPr/>
          <p:nvPr/>
        </p:nvSpPr>
        <p:spPr>
          <a:xfrm>
            <a:off x="982861" y="7063621"/>
            <a:ext cx="7178278"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FD0D8"/>
                </a:solidFill>
                <a:latin typeface="Roboto" pitchFamily="34" charset="0"/>
                <a:ea typeface="Roboto" pitchFamily="34" charset="-122"/>
                <a:cs typeface="Roboto" pitchFamily="34" charset="-120"/>
              </a:rPr>
              <a:t>&lt;footer&gt;: Footer for a document or section.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331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Forms &amp; Input Types</a:t>
            </a:r>
            <a:endParaRPr lang="en-US" sz="3550" dirty="0"/>
          </a:p>
        </p:txBody>
      </p:sp>
      <p:sp>
        <p:nvSpPr>
          <p:cNvPr id="4" name="Text 1"/>
          <p:cNvSpPr/>
          <p:nvPr/>
        </p:nvSpPr>
        <p:spPr>
          <a:xfrm>
            <a:off x="6280190" y="1662470"/>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HTML5 significantly enhances web forms with new input types and attributes, improving user experience and simplifying client-side validation. These additions allow developers to create more intuitive and robust forms without relying heavily on JavaScript for basic checks.</a:t>
            </a:r>
            <a:endParaRPr lang="en-US" sz="1400" dirty="0"/>
          </a:p>
        </p:txBody>
      </p:sp>
      <p:pic>
        <p:nvPicPr>
          <p:cNvPr id="5" name="Image 1" descr="preencoded.png">    </p:cNvPr>
          <p:cNvPicPr>
            <a:picLocks noChangeAspect="1"/>
          </p:cNvPicPr>
          <p:nvPr/>
        </p:nvPicPr>
        <p:blipFill>
          <a:blip r:embed="rId2"/>
          <a:stretch>
            <a:fillRect/>
          </a:stretch>
        </p:blipFill>
        <p:spPr>
          <a:xfrm>
            <a:off x="6280190" y="2737366"/>
            <a:ext cx="453628" cy="453628"/>
          </a:xfrm>
          <a:prstGeom prst="rect">
            <a:avLst/>
          </a:prstGeom>
        </p:spPr>
      </p:pic>
      <p:sp>
        <p:nvSpPr>
          <p:cNvPr id="6" name="Text 2"/>
          <p:cNvSpPr/>
          <p:nvPr/>
        </p:nvSpPr>
        <p:spPr>
          <a:xfrm>
            <a:off x="6280190" y="3372445"/>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Email Input</a:t>
            </a:r>
            <a:endParaRPr lang="en-US" sz="1750" dirty="0"/>
          </a:p>
        </p:txBody>
      </p:sp>
      <p:sp>
        <p:nvSpPr>
          <p:cNvPr id="7" name="Text 3"/>
          <p:cNvSpPr/>
          <p:nvPr/>
        </p:nvSpPr>
        <p:spPr>
          <a:xfrm>
            <a:off x="6280190" y="3764756"/>
            <a:ext cx="2367558" cy="588169"/>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highlight>
                  <a:srgbClr val="0F163E"/>
                </a:highlight>
                <a:latin typeface="Consolas" pitchFamily="34" charset="0"/>
                <a:ea typeface="Consolas" pitchFamily="34" charset="-122"/>
                <a:cs typeface="Consolas" pitchFamily="34" charset="-120"/>
              </a:rPr>
              <a:t>&lt;input type="email"&gt;</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for email addresses.</a:t>
            </a:r>
            <a:endParaRPr lang="en-US" sz="1400" dirty="0"/>
          </a:p>
        </p:txBody>
      </p:sp>
      <p:pic>
        <p:nvPicPr>
          <p:cNvPr id="8" name="Image 2" descr="preencoded.png">    </p:cNvPr>
          <p:cNvPicPr>
            <a:picLocks noChangeAspect="1"/>
          </p:cNvPicPr>
          <p:nvPr/>
        </p:nvPicPr>
        <p:blipFill>
          <a:blip r:embed="rId3"/>
          <a:stretch>
            <a:fillRect/>
          </a:stretch>
        </p:blipFill>
        <p:spPr>
          <a:xfrm>
            <a:off x="8874562" y="2737366"/>
            <a:ext cx="453628" cy="453628"/>
          </a:xfrm>
          <a:prstGeom prst="rect">
            <a:avLst/>
          </a:prstGeom>
        </p:spPr>
      </p:pic>
      <p:sp>
        <p:nvSpPr>
          <p:cNvPr id="9" name="Text 4"/>
          <p:cNvSpPr/>
          <p:nvPr/>
        </p:nvSpPr>
        <p:spPr>
          <a:xfrm>
            <a:off x="8874562" y="3372445"/>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Date Input</a:t>
            </a:r>
            <a:endParaRPr lang="en-US" sz="1750" dirty="0"/>
          </a:p>
        </p:txBody>
      </p:sp>
      <p:sp>
        <p:nvSpPr>
          <p:cNvPr id="10" name="Text 5"/>
          <p:cNvSpPr/>
          <p:nvPr/>
        </p:nvSpPr>
        <p:spPr>
          <a:xfrm>
            <a:off x="8874562" y="3764756"/>
            <a:ext cx="2367558" cy="87844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highlight>
                  <a:srgbClr val="0F163E"/>
                </a:highlight>
                <a:latin typeface="Consolas" pitchFamily="34" charset="0"/>
                <a:ea typeface="Consolas" pitchFamily="34" charset="-122"/>
                <a:cs typeface="Consolas" pitchFamily="34" charset="-120"/>
              </a:rPr>
              <a:t>&lt;input type="date"&gt;</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for calendar-based date selection.</a:t>
            </a:r>
            <a:endParaRPr lang="en-US" sz="1400" dirty="0"/>
          </a:p>
        </p:txBody>
      </p:sp>
      <p:pic>
        <p:nvPicPr>
          <p:cNvPr id="11" name="Image 3" descr="preencoded.png">    </p:cNvPr>
          <p:cNvPicPr>
            <a:picLocks noChangeAspect="1"/>
          </p:cNvPicPr>
          <p:nvPr/>
        </p:nvPicPr>
        <p:blipFill>
          <a:blip r:embed="rId4"/>
          <a:stretch>
            <a:fillRect/>
          </a:stretch>
        </p:blipFill>
        <p:spPr>
          <a:xfrm>
            <a:off x="11468933" y="2737366"/>
            <a:ext cx="453628" cy="453628"/>
          </a:xfrm>
          <a:prstGeom prst="rect">
            <a:avLst/>
          </a:prstGeom>
        </p:spPr>
      </p:pic>
      <p:sp>
        <p:nvSpPr>
          <p:cNvPr id="12" name="Text 6"/>
          <p:cNvSpPr/>
          <p:nvPr/>
        </p:nvSpPr>
        <p:spPr>
          <a:xfrm>
            <a:off x="11468933" y="3372445"/>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Range Input</a:t>
            </a:r>
            <a:endParaRPr lang="en-US" sz="1750" dirty="0"/>
          </a:p>
        </p:txBody>
      </p:sp>
      <p:sp>
        <p:nvSpPr>
          <p:cNvPr id="13" name="Text 7"/>
          <p:cNvSpPr/>
          <p:nvPr/>
        </p:nvSpPr>
        <p:spPr>
          <a:xfrm>
            <a:off x="11468933" y="3764756"/>
            <a:ext cx="2367558" cy="87844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highlight>
                  <a:srgbClr val="0F163E"/>
                </a:highlight>
                <a:latin typeface="Consolas" pitchFamily="34" charset="0"/>
                <a:ea typeface="Consolas" pitchFamily="34" charset="-122"/>
                <a:cs typeface="Consolas" pitchFamily="34" charset="-120"/>
              </a:rPr>
              <a:t>&lt;input type="range"&gt;</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for numerical values within a specified range.</a:t>
            </a:r>
            <a:endParaRPr lang="en-US" sz="1400" dirty="0"/>
          </a:p>
        </p:txBody>
      </p:sp>
      <p:pic>
        <p:nvPicPr>
          <p:cNvPr id="14" name="Image 4" descr="preencoded.png">    </p:cNvPr>
          <p:cNvPicPr>
            <a:picLocks noChangeAspect="1"/>
          </p:cNvPicPr>
          <p:nvPr/>
        </p:nvPicPr>
        <p:blipFill>
          <a:blip r:embed="rId5"/>
          <a:stretch>
            <a:fillRect/>
          </a:stretch>
        </p:blipFill>
        <p:spPr>
          <a:xfrm>
            <a:off x="6280190" y="5006102"/>
            <a:ext cx="453628" cy="453628"/>
          </a:xfrm>
          <a:prstGeom prst="rect">
            <a:avLst/>
          </a:prstGeom>
        </p:spPr>
      </p:pic>
      <p:sp>
        <p:nvSpPr>
          <p:cNvPr id="15" name="Text 8"/>
          <p:cNvSpPr/>
          <p:nvPr/>
        </p:nvSpPr>
        <p:spPr>
          <a:xfrm>
            <a:off x="6280190" y="5641181"/>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Color Input</a:t>
            </a:r>
            <a:endParaRPr lang="en-US" sz="1750" dirty="0"/>
          </a:p>
        </p:txBody>
      </p:sp>
      <p:sp>
        <p:nvSpPr>
          <p:cNvPr id="16" name="Text 9"/>
          <p:cNvSpPr/>
          <p:nvPr/>
        </p:nvSpPr>
        <p:spPr>
          <a:xfrm>
            <a:off x="6280190" y="6033492"/>
            <a:ext cx="2367558" cy="588169"/>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highlight>
                  <a:srgbClr val="0F163E"/>
                </a:highlight>
                <a:latin typeface="Consolas" pitchFamily="34" charset="0"/>
                <a:ea typeface="Consolas" pitchFamily="34" charset="-122"/>
                <a:cs typeface="Consolas" pitchFamily="34" charset="-120"/>
              </a:rPr>
              <a:t>&lt;input type="color"&gt;</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for a color picker interface.</a:t>
            </a:r>
            <a:endParaRPr lang="en-US" sz="1400" dirty="0"/>
          </a:p>
        </p:txBody>
      </p:sp>
      <p:sp>
        <p:nvSpPr>
          <p:cNvPr id="17" name="Text 10"/>
          <p:cNvSpPr/>
          <p:nvPr/>
        </p:nvSpPr>
        <p:spPr>
          <a:xfrm>
            <a:off x="6280190" y="6825734"/>
            <a:ext cx="7556421" cy="580549"/>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Attributes like </a:t>
            </a:r>
            <a:pPr algn="l" indent="0" marL="0">
              <a:lnSpc>
                <a:spcPts val="2250"/>
              </a:lnSpc>
              <a:buNone/>
            </a:pPr>
            <a:r>
              <a:rPr lang="en-US" sz="1400" b="1" dirty="0">
                <a:solidFill>
                  <a:srgbClr val="CFD0D8"/>
                </a:solidFill>
                <a:latin typeface="Roboto" pitchFamily="34" charset="0"/>
                <a:ea typeface="Roboto" pitchFamily="34" charset="-122"/>
                <a:cs typeface="Roboto" pitchFamily="34" charset="-120"/>
              </a:rPr>
              <a:t>required</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a:t>
            </a:r>
            <a:pPr algn="l" indent="0" marL="0">
              <a:lnSpc>
                <a:spcPts val="2250"/>
              </a:lnSpc>
              <a:buNone/>
            </a:pPr>
            <a:r>
              <a:rPr lang="en-US" sz="1400" b="1" dirty="0">
                <a:solidFill>
                  <a:srgbClr val="CFD0D8"/>
                </a:solidFill>
                <a:latin typeface="Roboto" pitchFamily="34" charset="0"/>
                <a:ea typeface="Roboto" pitchFamily="34" charset="-122"/>
                <a:cs typeface="Roboto" pitchFamily="34" charset="-120"/>
              </a:rPr>
              <a:t>placeholder</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and </a:t>
            </a:r>
            <a:pPr algn="l" indent="0" marL="0">
              <a:lnSpc>
                <a:spcPts val="2250"/>
              </a:lnSpc>
              <a:buNone/>
            </a:pPr>
            <a:r>
              <a:rPr lang="en-US" sz="1400" b="1" dirty="0">
                <a:solidFill>
                  <a:srgbClr val="CFD0D8"/>
                </a:solidFill>
                <a:latin typeface="Roboto" pitchFamily="34" charset="0"/>
                <a:ea typeface="Roboto" pitchFamily="34" charset="-122"/>
                <a:cs typeface="Roboto" pitchFamily="34" charset="-120"/>
              </a:rPr>
              <a:t>pattern</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further streamline form validation and usability, making it easier to create forms that guide users effectively.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21287"/>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Semantic HTML5</a:t>
            </a:r>
            <a:endParaRPr lang="en-US" sz="3100" dirty="0"/>
          </a:p>
        </p:txBody>
      </p:sp>
      <p:sp>
        <p:nvSpPr>
          <p:cNvPr id="4" name="Text 1"/>
          <p:cNvSpPr/>
          <p:nvPr/>
        </p:nvSpPr>
        <p:spPr>
          <a:xfrm>
            <a:off x="793790" y="2455545"/>
            <a:ext cx="7556421" cy="101631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Semantic HTML refers to the use of HTML markup to reinforce the meaning of the information in web pages rather than just its appearance. It's crucial for accessibility, search engine optimization (SEO), and maintainability. By using semantic tags, you provide browsers and search engines with a clearer understanding of your content's structure and purpose.</a:t>
            </a:r>
            <a:endParaRPr lang="en-US" sz="1250" dirty="0"/>
          </a:p>
        </p:txBody>
      </p:sp>
      <p:pic>
        <p:nvPicPr>
          <p:cNvPr id="5" name="Image 1" descr="preencoded.png">    </p:cNvPr>
          <p:cNvPicPr>
            <a:picLocks noChangeAspect="1"/>
          </p:cNvPicPr>
          <p:nvPr/>
        </p:nvPicPr>
        <p:blipFill>
          <a:blip r:embed="rId2"/>
          <a:stretch>
            <a:fillRect/>
          </a:stretch>
        </p:blipFill>
        <p:spPr>
          <a:xfrm>
            <a:off x="793790" y="3650456"/>
            <a:ext cx="793790" cy="952619"/>
          </a:xfrm>
          <a:prstGeom prst="rect">
            <a:avLst/>
          </a:prstGeom>
        </p:spPr>
      </p:pic>
      <p:sp>
        <p:nvSpPr>
          <p:cNvPr id="6" name="Text 2"/>
          <p:cNvSpPr/>
          <p:nvPr/>
        </p:nvSpPr>
        <p:spPr>
          <a:xfrm>
            <a:off x="1825704" y="380916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CFD0D8"/>
                </a:solidFill>
                <a:latin typeface="Roboto Medium" pitchFamily="34" charset="0"/>
                <a:ea typeface="Roboto Medium" pitchFamily="34" charset="-122"/>
                <a:cs typeface="Roboto Medium" pitchFamily="34" charset="-120"/>
              </a:rPr>
              <a:t>SEO Benefits</a:t>
            </a:r>
            <a:endParaRPr lang="en-US" sz="1550" dirty="0"/>
          </a:p>
        </p:txBody>
      </p:sp>
      <p:sp>
        <p:nvSpPr>
          <p:cNvPr id="7" name="Text 3"/>
          <p:cNvSpPr/>
          <p:nvPr/>
        </p:nvSpPr>
        <p:spPr>
          <a:xfrm>
            <a:off x="1825704" y="4152424"/>
            <a:ext cx="6524506" cy="25407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Search engines better understand content context, improving ranking.</a:t>
            </a:r>
            <a:endParaRPr lang="en-US" sz="1250" dirty="0"/>
          </a:p>
        </p:txBody>
      </p:sp>
      <p:pic>
        <p:nvPicPr>
          <p:cNvPr id="8" name="Image 2" descr="preencoded.png">    </p:cNvPr>
          <p:cNvPicPr>
            <a:picLocks noChangeAspect="1"/>
          </p:cNvPicPr>
          <p:nvPr/>
        </p:nvPicPr>
        <p:blipFill>
          <a:blip r:embed="rId3"/>
          <a:stretch>
            <a:fillRect/>
          </a:stretch>
        </p:blipFill>
        <p:spPr>
          <a:xfrm>
            <a:off x="793790" y="4603075"/>
            <a:ext cx="793790" cy="952619"/>
          </a:xfrm>
          <a:prstGeom prst="rect">
            <a:avLst/>
          </a:prstGeom>
        </p:spPr>
      </p:pic>
      <p:sp>
        <p:nvSpPr>
          <p:cNvPr id="9" name="Text 4"/>
          <p:cNvSpPr/>
          <p:nvPr/>
        </p:nvSpPr>
        <p:spPr>
          <a:xfrm>
            <a:off x="1825704" y="476178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CFD0D8"/>
                </a:solidFill>
                <a:latin typeface="Roboto Medium" pitchFamily="34" charset="0"/>
                <a:ea typeface="Roboto Medium" pitchFamily="34" charset="-122"/>
                <a:cs typeface="Roboto Medium" pitchFamily="34" charset="-120"/>
              </a:rPr>
              <a:t>Accessibility</a:t>
            </a:r>
            <a:endParaRPr lang="en-US" sz="1550" dirty="0"/>
          </a:p>
        </p:txBody>
      </p:sp>
      <p:sp>
        <p:nvSpPr>
          <p:cNvPr id="10" name="Text 5"/>
          <p:cNvSpPr/>
          <p:nvPr/>
        </p:nvSpPr>
        <p:spPr>
          <a:xfrm>
            <a:off x="1825704" y="5105043"/>
            <a:ext cx="6524506" cy="25407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Screen readers can interpret content more effectively for users with disabilities.</a:t>
            </a:r>
            <a:endParaRPr lang="en-US" sz="1250" dirty="0"/>
          </a:p>
        </p:txBody>
      </p:sp>
      <p:pic>
        <p:nvPicPr>
          <p:cNvPr id="11" name="Image 3" descr="preencoded.png">    </p:cNvPr>
          <p:cNvPicPr>
            <a:picLocks noChangeAspect="1"/>
          </p:cNvPicPr>
          <p:nvPr/>
        </p:nvPicPr>
        <p:blipFill>
          <a:blip r:embed="rId4"/>
          <a:stretch>
            <a:fillRect/>
          </a:stretch>
        </p:blipFill>
        <p:spPr>
          <a:xfrm>
            <a:off x="793790" y="5555694"/>
            <a:ext cx="793790" cy="952619"/>
          </a:xfrm>
          <a:prstGeom prst="rect">
            <a:avLst/>
          </a:prstGeom>
        </p:spPr>
      </p:pic>
      <p:sp>
        <p:nvSpPr>
          <p:cNvPr id="12" name="Text 6"/>
          <p:cNvSpPr/>
          <p:nvPr/>
        </p:nvSpPr>
        <p:spPr>
          <a:xfrm>
            <a:off x="1825704" y="5714405"/>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CFD0D8"/>
                </a:solidFill>
                <a:latin typeface="Roboto Medium" pitchFamily="34" charset="0"/>
                <a:ea typeface="Roboto Medium" pitchFamily="34" charset="-122"/>
                <a:cs typeface="Roboto Medium" pitchFamily="34" charset="-120"/>
              </a:rPr>
              <a:t>Maintainability</a:t>
            </a:r>
            <a:endParaRPr lang="en-US" sz="1550" dirty="0"/>
          </a:p>
        </p:txBody>
      </p:sp>
      <p:sp>
        <p:nvSpPr>
          <p:cNvPr id="13" name="Text 7"/>
          <p:cNvSpPr/>
          <p:nvPr/>
        </p:nvSpPr>
        <p:spPr>
          <a:xfrm>
            <a:off x="1825704" y="6057662"/>
            <a:ext cx="6524506" cy="25407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Code becomes more readable and easier for developers to manage.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964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HTML5 APIs</a:t>
            </a:r>
            <a:endParaRPr lang="en-US" sz="4450" dirty="0"/>
          </a:p>
        </p:txBody>
      </p:sp>
      <p:sp>
        <p:nvSpPr>
          <p:cNvPr id="3" name="Text 1"/>
          <p:cNvSpPr/>
          <p:nvPr/>
        </p:nvSpPr>
        <p:spPr>
          <a:xfrm>
            <a:off x="793790" y="195881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HTML5 introduced a suite of powerful Application Programming Interfaces (APIs) that extend the capabilities of web browsers, allowing for more interactive and dynamic web applications. These APIs enable features previously only possible with plugins or complex server-side processing.</a:t>
            </a:r>
            <a:endParaRPr lang="en-US" sz="1750" dirty="0"/>
          </a:p>
        </p:txBody>
      </p:sp>
      <p:sp>
        <p:nvSpPr>
          <p:cNvPr id="4" name="Shape 2"/>
          <p:cNvSpPr/>
          <p:nvPr/>
        </p:nvSpPr>
        <p:spPr>
          <a:xfrm>
            <a:off x="793790" y="3302675"/>
            <a:ext cx="510302" cy="510302"/>
          </a:xfrm>
          <a:prstGeom prst="roundRect">
            <a:avLst>
              <a:gd name="adj" fmla="val 18669"/>
            </a:avLst>
          </a:prstGeom>
          <a:solidFill>
            <a:srgbClr val="182567"/>
          </a:solidFill>
          <a:ln w="7620">
            <a:solidFill>
              <a:srgbClr val="313E80"/>
            </a:solidFill>
            <a:prstDash val="solid"/>
          </a:ln>
        </p:spPr>
      </p:sp>
      <p:pic>
        <p:nvPicPr>
          <p:cNvPr id="5" name="Image 0" descr="preencoded.png">    </p:cNvPr>
          <p:cNvPicPr>
            <a:picLocks noChangeAspect="1"/>
          </p:cNvPicPr>
          <p:nvPr/>
        </p:nvPicPr>
        <p:blipFill>
          <a:blip r:embed="rId1"/>
          <a:stretch>
            <a:fillRect/>
          </a:stretch>
        </p:blipFill>
        <p:spPr>
          <a:xfrm>
            <a:off x="878860" y="3345180"/>
            <a:ext cx="340162" cy="425291"/>
          </a:xfrm>
          <a:prstGeom prst="rect">
            <a:avLst/>
          </a:prstGeom>
        </p:spPr>
      </p:pic>
      <p:sp>
        <p:nvSpPr>
          <p:cNvPr id="6" name="Text 3"/>
          <p:cNvSpPr/>
          <p:nvPr/>
        </p:nvSpPr>
        <p:spPr>
          <a:xfrm>
            <a:off x="1530906" y="33805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Geolocation API</a:t>
            </a:r>
            <a:endParaRPr lang="en-US" sz="2200" dirty="0"/>
          </a:p>
        </p:txBody>
      </p:sp>
      <p:sp>
        <p:nvSpPr>
          <p:cNvPr id="7" name="Text 4"/>
          <p:cNvSpPr/>
          <p:nvPr/>
        </p:nvSpPr>
        <p:spPr>
          <a:xfrm>
            <a:off x="1530906" y="3870960"/>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Allows web applications to access the user's geographical position, often used for location-based services.</a:t>
            </a:r>
            <a:endParaRPr lang="en-US" sz="1750" dirty="0"/>
          </a:p>
        </p:txBody>
      </p:sp>
      <p:sp>
        <p:nvSpPr>
          <p:cNvPr id="8" name="Shape 5"/>
          <p:cNvSpPr/>
          <p:nvPr/>
        </p:nvSpPr>
        <p:spPr>
          <a:xfrm>
            <a:off x="7457003" y="3302675"/>
            <a:ext cx="510302" cy="510302"/>
          </a:xfrm>
          <a:prstGeom prst="roundRect">
            <a:avLst>
              <a:gd name="adj" fmla="val 18669"/>
            </a:avLst>
          </a:prstGeom>
          <a:solidFill>
            <a:srgbClr val="182567"/>
          </a:solidFill>
          <a:ln w="7620">
            <a:solidFill>
              <a:srgbClr val="313E80"/>
            </a:solidFill>
            <a:prstDash val="solid"/>
          </a:ln>
        </p:spPr>
      </p:sp>
      <p:pic>
        <p:nvPicPr>
          <p:cNvPr id="9" name="Image 1" descr="preencoded.png">    </p:cNvPr>
          <p:cNvPicPr>
            <a:picLocks noChangeAspect="1"/>
          </p:cNvPicPr>
          <p:nvPr/>
        </p:nvPicPr>
        <p:blipFill>
          <a:blip r:embed="rId2"/>
          <a:stretch>
            <a:fillRect/>
          </a:stretch>
        </p:blipFill>
        <p:spPr>
          <a:xfrm>
            <a:off x="7542074" y="3345180"/>
            <a:ext cx="340162" cy="425291"/>
          </a:xfrm>
          <a:prstGeom prst="rect">
            <a:avLst/>
          </a:prstGeom>
        </p:spPr>
      </p:pic>
      <p:sp>
        <p:nvSpPr>
          <p:cNvPr id="10" name="Text 6"/>
          <p:cNvSpPr/>
          <p:nvPr/>
        </p:nvSpPr>
        <p:spPr>
          <a:xfrm>
            <a:off x="8194119" y="33805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Web Storage API</a:t>
            </a:r>
            <a:endParaRPr lang="en-US" sz="2200" dirty="0"/>
          </a:p>
        </p:txBody>
      </p:sp>
      <p:sp>
        <p:nvSpPr>
          <p:cNvPr id="11" name="Text 7"/>
          <p:cNvSpPr/>
          <p:nvPr/>
        </p:nvSpPr>
        <p:spPr>
          <a:xfrm>
            <a:off x="8194119" y="3870960"/>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Provides mechanisms for web applications to store data client-side, including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localStorage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(persistent data) and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sessionStorage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(data cleared when the session ends).</a:t>
            </a:r>
            <a:endParaRPr lang="en-US" sz="1750" dirty="0"/>
          </a:p>
        </p:txBody>
      </p:sp>
      <p:sp>
        <p:nvSpPr>
          <p:cNvPr id="12" name="Shape 8"/>
          <p:cNvSpPr/>
          <p:nvPr/>
        </p:nvSpPr>
        <p:spPr>
          <a:xfrm>
            <a:off x="793790" y="5776198"/>
            <a:ext cx="510302" cy="510302"/>
          </a:xfrm>
          <a:prstGeom prst="roundRect">
            <a:avLst>
              <a:gd name="adj" fmla="val 18669"/>
            </a:avLst>
          </a:prstGeom>
          <a:solidFill>
            <a:srgbClr val="182567"/>
          </a:solidFill>
          <a:ln w="7620">
            <a:solidFill>
              <a:srgbClr val="313E80"/>
            </a:solidFill>
            <a:prstDash val="solid"/>
          </a:ln>
        </p:spPr>
      </p:sp>
      <p:pic>
        <p:nvPicPr>
          <p:cNvPr id="13" name="Image 2" descr="preencoded.png">    </p:cNvPr>
          <p:cNvPicPr>
            <a:picLocks noChangeAspect="1"/>
          </p:cNvPicPr>
          <p:nvPr/>
        </p:nvPicPr>
        <p:blipFill>
          <a:blip r:embed="rId3"/>
          <a:stretch>
            <a:fillRect/>
          </a:stretch>
        </p:blipFill>
        <p:spPr>
          <a:xfrm>
            <a:off x="878860" y="5818703"/>
            <a:ext cx="340162" cy="425291"/>
          </a:xfrm>
          <a:prstGeom prst="rect">
            <a:avLst/>
          </a:prstGeom>
        </p:spPr>
      </p:pic>
      <p:sp>
        <p:nvSpPr>
          <p:cNvPr id="14" name="Text 9"/>
          <p:cNvSpPr/>
          <p:nvPr/>
        </p:nvSpPr>
        <p:spPr>
          <a:xfrm>
            <a:off x="1530906" y="58540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Canvas &amp; WebGL</a:t>
            </a:r>
            <a:endParaRPr lang="en-US" sz="2200" dirty="0"/>
          </a:p>
        </p:txBody>
      </p:sp>
      <p:sp>
        <p:nvSpPr>
          <p:cNvPr id="15" name="Text 10"/>
          <p:cNvSpPr/>
          <p:nvPr/>
        </p:nvSpPr>
        <p:spPr>
          <a:xfrm>
            <a:off x="1530906" y="6344483"/>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Enable drawing graphics and animations on a web page using JavaScript, with WebGL extending this to 3D graphics rendered by the GPU.</a:t>
            </a:r>
            <a:endParaRPr lang="en-US" sz="1750" dirty="0"/>
          </a:p>
        </p:txBody>
      </p:sp>
      <p:sp>
        <p:nvSpPr>
          <p:cNvPr id="16" name="Shape 11"/>
          <p:cNvSpPr/>
          <p:nvPr/>
        </p:nvSpPr>
        <p:spPr>
          <a:xfrm>
            <a:off x="7457003" y="5776198"/>
            <a:ext cx="510302" cy="510302"/>
          </a:xfrm>
          <a:prstGeom prst="roundRect">
            <a:avLst>
              <a:gd name="adj" fmla="val 18669"/>
            </a:avLst>
          </a:prstGeom>
          <a:solidFill>
            <a:srgbClr val="182567"/>
          </a:solidFill>
          <a:ln w="7620">
            <a:solidFill>
              <a:srgbClr val="313E80"/>
            </a:solidFill>
            <a:prstDash val="solid"/>
          </a:ln>
        </p:spPr>
      </p:sp>
      <p:pic>
        <p:nvPicPr>
          <p:cNvPr id="17" name="Image 3" descr="preencoded.png">    </p:cNvPr>
          <p:cNvPicPr>
            <a:picLocks noChangeAspect="1"/>
          </p:cNvPicPr>
          <p:nvPr/>
        </p:nvPicPr>
        <p:blipFill>
          <a:blip r:embed="rId4"/>
          <a:stretch>
            <a:fillRect/>
          </a:stretch>
        </p:blipFill>
        <p:spPr>
          <a:xfrm>
            <a:off x="7542074" y="5818703"/>
            <a:ext cx="340162" cy="425291"/>
          </a:xfrm>
          <a:prstGeom prst="rect">
            <a:avLst/>
          </a:prstGeom>
        </p:spPr>
      </p:pic>
      <p:sp>
        <p:nvSpPr>
          <p:cNvPr id="18" name="Text 12"/>
          <p:cNvSpPr/>
          <p:nvPr/>
        </p:nvSpPr>
        <p:spPr>
          <a:xfrm>
            <a:off x="8194119" y="58540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Drag &amp; Drop API</a:t>
            </a:r>
            <a:endParaRPr lang="en-US" sz="2200" dirty="0"/>
          </a:p>
        </p:txBody>
      </p:sp>
      <p:sp>
        <p:nvSpPr>
          <p:cNvPr id="19" name="Text 13"/>
          <p:cNvSpPr/>
          <p:nvPr/>
        </p:nvSpPr>
        <p:spPr>
          <a:xfrm>
            <a:off x="8194119" y="6344483"/>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Facilitates interactive user interfaces where elements can be dragged and dropped, common in file uploads and custom layouts.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401"/>
            <a:ext cx="4731068" cy="566976"/>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How Web Servers Work</a:t>
            </a:r>
            <a:endParaRPr lang="en-US" sz="3550" dirty="0"/>
          </a:p>
        </p:txBody>
      </p:sp>
      <p:sp>
        <p:nvSpPr>
          <p:cNvPr id="4" name="Text 1"/>
          <p:cNvSpPr/>
          <p:nvPr/>
        </p:nvSpPr>
        <p:spPr>
          <a:xfrm>
            <a:off x="6280190" y="1570553"/>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Web servers are fundamental to delivering content across the internet. They store website files and serve them to clients (browsers) upon request, orchestrating the flow of information that makes the web work. Understanding their role is crucial for any web developer.</a:t>
            </a:r>
            <a:endParaRPr lang="en-US" sz="1400" dirty="0"/>
          </a:p>
        </p:txBody>
      </p:sp>
      <p:sp>
        <p:nvSpPr>
          <p:cNvPr id="5" name="Shape 2"/>
          <p:cNvSpPr/>
          <p:nvPr/>
        </p:nvSpPr>
        <p:spPr>
          <a:xfrm>
            <a:off x="6484263" y="2645450"/>
            <a:ext cx="22860" cy="4068128"/>
          </a:xfrm>
          <a:prstGeom prst="roundRect">
            <a:avLst>
              <a:gd name="adj" fmla="val 333395"/>
            </a:avLst>
          </a:prstGeom>
          <a:solidFill>
            <a:srgbClr val="313E80"/>
          </a:solidFill>
          <a:ln/>
        </p:spPr>
      </p:sp>
      <p:sp>
        <p:nvSpPr>
          <p:cNvPr id="6" name="Shape 3"/>
          <p:cNvSpPr/>
          <p:nvPr/>
        </p:nvSpPr>
        <p:spPr>
          <a:xfrm>
            <a:off x="6665535" y="2838093"/>
            <a:ext cx="544354" cy="22860"/>
          </a:xfrm>
          <a:prstGeom prst="roundRect">
            <a:avLst>
              <a:gd name="adj" fmla="val 333395"/>
            </a:avLst>
          </a:prstGeom>
          <a:solidFill>
            <a:srgbClr val="313E80"/>
          </a:solidFill>
          <a:ln/>
        </p:spPr>
      </p:sp>
      <p:sp>
        <p:nvSpPr>
          <p:cNvPr id="7" name="Shape 4"/>
          <p:cNvSpPr/>
          <p:nvPr/>
        </p:nvSpPr>
        <p:spPr>
          <a:xfrm>
            <a:off x="6280130" y="2645450"/>
            <a:ext cx="408265" cy="408265"/>
          </a:xfrm>
          <a:prstGeom prst="roundRect">
            <a:avLst>
              <a:gd name="adj" fmla="val 18668"/>
            </a:avLst>
          </a:prstGeom>
          <a:solidFill>
            <a:srgbClr val="182567"/>
          </a:solidFill>
          <a:ln w="7620">
            <a:solidFill>
              <a:srgbClr val="313E80"/>
            </a:solidFill>
            <a:prstDash val="solid"/>
          </a:ln>
        </p:spPr>
      </p:sp>
      <p:pic>
        <p:nvPicPr>
          <p:cNvPr id="8" name="Image 1" descr="preencoded.png">    </p:cNvPr>
          <p:cNvPicPr>
            <a:picLocks noChangeAspect="1"/>
          </p:cNvPicPr>
          <p:nvPr/>
        </p:nvPicPr>
        <p:blipFill>
          <a:blip r:embed="rId2"/>
          <a:stretch>
            <a:fillRect/>
          </a:stretch>
        </p:blipFill>
        <p:spPr>
          <a:xfrm>
            <a:off x="6348115" y="2679442"/>
            <a:ext cx="272177" cy="340162"/>
          </a:xfrm>
          <a:prstGeom prst="rect">
            <a:avLst/>
          </a:prstGeom>
        </p:spPr>
      </p:pic>
      <p:sp>
        <p:nvSpPr>
          <p:cNvPr id="9" name="Text 5"/>
          <p:cNvSpPr/>
          <p:nvPr/>
        </p:nvSpPr>
        <p:spPr>
          <a:xfrm>
            <a:off x="7391638" y="2707719"/>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Client (Browser)</a:t>
            </a:r>
            <a:endParaRPr lang="en-US" sz="1750" dirty="0"/>
          </a:p>
        </p:txBody>
      </p:sp>
      <p:sp>
        <p:nvSpPr>
          <p:cNvPr id="10" name="Text 6"/>
          <p:cNvSpPr/>
          <p:nvPr/>
        </p:nvSpPr>
        <p:spPr>
          <a:xfrm>
            <a:off x="7391638" y="3100030"/>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Initiates an HTTP request for a web page.</a:t>
            </a:r>
            <a:endParaRPr lang="en-US" sz="1400" dirty="0"/>
          </a:p>
        </p:txBody>
      </p:sp>
      <p:sp>
        <p:nvSpPr>
          <p:cNvPr id="11" name="Shape 7"/>
          <p:cNvSpPr/>
          <p:nvPr/>
        </p:nvSpPr>
        <p:spPr>
          <a:xfrm>
            <a:off x="6665535" y="3945850"/>
            <a:ext cx="544354" cy="22860"/>
          </a:xfrm>
          <a:prstGeom prst="roundRect">
            <a:avLst>
              <a:gd name="adj" fmla="val 333395"/>
            </a:avLst>
          </a:prstGeom>
          <a:solidFill>
            <a:srgbClr val="313E80"/>
          </a:solidFill>
          <a:ln/>
        </p:spPr>
      </p:sp>
      <p:sp>
        <p:nvSpPr>
          <p:cNvPr id="12" name="Shape 8"/>
          <p:cNvSpPr/>
          <p:nvPr/>
        </p:nvSpPr>
        <p:spPr>
          <a:xfrm>
            <a:off x="6280130" y="3753207"/>
            <a:ext cx="408265" cy="408265"/>
          </a:xfrm>
          <a:prstGeom prst="roundRect">
            <a:avLst>
              <a:gd name="adj" fmla="val 18668"/>
            </a:avLst>
          </a:prstGeom>
          <a:solidFill>
            <a:srgbClr val="182567"/>
          </a:solidFill>
          <a:ln w="7620">
            <a:solidFill>
              <a:srgbClr val="313E80"/>
            </a:solidFill>
            <a:prstDash val="solid"/>
          </a:ln>
        </p:spPr>
      </p:sp>
      <p:pic>
        <p:nvPicPr>
          <p:cNvPr id="13" name="Image 2" descr="preencoded.png">    </p:cNvPr>
          <p:cNvPicPr>
            <a:picLocks noChangeAspect="1"/>
          </p:cNvPicPr>
          <p:nvPr/>
        </p:nvPicPr>
        <p:blipFill>
          <a:blip r:embed="rId3"/>
          <a:stretch>
            <a:fillRect/>
          </a:stretch>
        </p:blipFill>
        <p:spPr>
          <a:xfrm>
            <a:off x="6348115" y="3787200"/>
            <a:ext cx="272177" cy="340162"/>
          </a:xfrm>
          <a:prstGeom prst="rect">
            <a:avLst/>
          </a:prstGeom>
        </p:spPr>
      </p:pic>
      <p:sp>
        <p:nvSpPr>
          <p:cNvPr id="14" name="Text 9"/>
          <p:cNvSpPr/>
          <p:nvPr/>
        </p:nvSpPr>
        <p:spPr>
          <a:xfrm>
            <a:off x="7391638" y="3815477"/>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HTTP Request</a:t>
            </a:r>
            <a:endParaRPr lang="en-US" sz="1750" dirty="0"/>
          </a:p>
        </p:txBody>
      </p:sp>
      <p:sp>
        <p:nvSpPr>
          <p:cNvPr id="15" name="Text 10"/>
          <p:cNvSpPr/>
          <p:nvPr/>
        </p:nvSpPr>
        <p:spPr>
          <a:xfrm>
            <a:off x="7391638" y="4207788"/>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Browser sends a request to the server.</a:t>
            </a:r>
            <a:endParaRPr lang="en-US" sz="1400" dirty="0"/>
          </a:p>
        </p:txBody>
      </p:sp>
      <p:sp>
        <p:nvSpPr>
          <p:cNvPr id="16" name="Shape 11"/>
          <p:cNvSpPr/>
          <p:nvPr/>
        </p:nvSpPr>
        <p:spPr>
          <a:xfrm>
            <a:off x="6665535" y="5053608"/>
            <a:ext cx="544354" cy="22860"/>
          </a:xfrm>
          <a:prstGeom prst="roundRect">
            <a:avLst>
              <a:gd name="adj" fmla="val 333395"/>
            </a:avLst>
          </a:prstGeom>
          <a:solidFill>
            <a:srgbClr val="313E80"/>
          </a:solidFill>
          <a:ln/>
        </p:spPr>
      </p:sp>
      <p:sp>
        <p:nvSpPr>
          <p:cNvPr id="17" name="Shape 12"/>
          <p:cNvSpPr/>
          <p:nvPr/>
        </p:nvSpPr>
        <p:spPr>
          <a:xfrm>
            <a:off x="6280130" y="4860965"/>
            <a:ext cx="408265" cy="408265"/>
          </a:xfrm>
          <a:prstGeom prst="roundRect">
            <a:avLst>
              <a:gd name="adj" fmla="val 18668"/>
            </a:avLst>
          </a:prstGeom>
          <a:solidFill>
            <a:srgbClr val="182567"/>
          </a:solidFill>
          <a:ln w="7620">
            <a:solidFill>
              <a:srgbClr val="313E80"/>
            </a:solidFill>
            <a:prstDash val="solid"/>
          </a:ln>
        </p:spPr>
      </p:sp>
      <p:pic>
        <p:nvPicPr>
          <p:cNvPr id="18" name="Image 3" descr="preencoded.png">    </p:cNvPr>
          <p:cNvPicPr>
            <a:picLocks noChangeAspect="1"/>
          </p:cNvPicPr>
          <p:nvPr/>
        </p:nvPicPr>
        <p:blipFill>
          <a:blip r:embed="rId4"/>
          <a:stretch>
            <a:fillRect/>
          </a:stretch>
        </p:blipFill>
        <p:spPr>
          <a:xfrm>
            <a:off x="6348115" y="4894957"/>
            <a:ext cx="272177" cy="340162"/>
          </a:xfrm>
          <a:prstGeom prst="rect">
            <a:avLst/>
          </a:prstGeom>
        </p:spPr>
      </p:pic>
      <p:sp>
        <p:nvSpPr>
          <p:cNvPr id="19" name="Text 13"/>
          <p:cNvSpPr/>
          <p:nvPr/>
        </p:nvSpPr>
        <p:spPr>
          <a:xfrm>
            <a:off x="7391638" y="4923234"/>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Web Server</a:t>
            </a:r>
            <a:endParaRPr lang="en-US" sz="1750" dirty="0"/>
          </a:p>
        </p:txBody>
      </p:sp>
      <p:sp>
        <p:nvSpPr>
          <p:cNvPr id="20" name="Text 14"/>
          <p:cNvSpPr/>
          <p:nvPr/>
        </p:nvSpPr>
        <p:spPr>
          <a:xfrm>
            <a:off x="7391638" y="5315545"/>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Receives the request and processes it (e.g., Apache, Nginx).</a:t>
            </a:r>
            <a:endParaRPr lang="en-US" sz="1400" dirty="0"/>
          </a:p>
        </p:txBody>
      </p:sp>
      <p:sp>
        <p:nvSpPr>
          <p:cNvPr id="21" name="Shape 15"/>
          <p:cNvSpPr/>
          <p:nvPr/>
        </p:nvSpPr>
        <p:spPr>
          <a:xfrm>
            <a:off x="6665535" y="6161365"/>
            <a:ext cx="544354" cy="22860"/>
          </a:xfrm>
          <a:prstGeom prst="roundRect">
            <a:avLst>
              <a:gd name="adj" fmla="val 333395"/>
            </a:avLst>
          </a:prstGeom>
          <a:solidFill>
            <a:srgbClr val="313E80"/>
          </a:solidFill>
          <a:ln/>
        </p:spPr>
      </p:sp>
      <p:sp>
        <p:nvSpPr>
          <p:cNvPr id="22" name="Shape 16"/>
          <p:cNvSpPr/>
          <p:nvPr/>
        </p:nvSpPr>
        <p:spPr>
          <a:xfrm>
            <a:off x="6280130" y="5968722"/>
            <a:ext cx="408265" cy="408265"/>
          </a:xfrm>
          <a:prstGeom prst="roundRect">
            <a:avLst>
              <a:gd name="adj" fmla="val 18668"/>
            </a:avLst>
          </a:prstGeom>
          <a:solidFill>
            <a:srgbClr val="182567"/>
          </a:solidFill>
          <a:ln w="7620">
            <a:solidFill>
              <a:srgbClr val="313E80"/>
            </a:solidFill>
            <a:prstDash val="solid"/>
          </a:ln>
        </p:spPr>
      </p:sp>
      <p:pic>
        <p:nvPicPr>
          <p:cNvPr id="23" name="Image 4" descr="preencoded.png">    </p:cNvPr>
          <p:cNvPicPr>
            <a:picLocks noChangeAspect="1"/>
          </p:cNvPicPr>
          <p:nvPr/>
        </p:nvPicPr>
        <p:blipFill>
          <a:blip r:embed="rId5"/>
          <a:stretch>
            <a:fillRect/>
          </a:stretch>
        </p:blipFill>
        <p:spPr>
          <a:xfrm>
            <a:off x="6348115" y="6002715"/>
            <a:ext cx="272177" cy="340162"/>
          </a:xfrm>
          <a:prstGeom prst="rect">
            <a:avLst/>
          </a:prstGeom>
        </p:spPr>
      </p:pic>
      <p:sp>
        <p:nvSpPr>
          <p:cNvPr id="24" name="Text 17"/>
          <p:cNvSpPr/>
          <p:nvPr/>
        </p:nvSpPr>
        <p:spPr>
          <a:xfrm>
            <a:off x="7391638" y="6030992"/>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HTTP Response</a:t>
            </a:r>
            <a:endParaRPr lang="en-US" sz="1750" dirty="0"/>
          </a:p>
        </p:txBody>
      </p:sp>
      <p:sp>
        <p:nvSpPr>
          <p:cNvPr id="25" name="Text 18"/>
          <p:cNvSpPr/>
          <p:nvPr/>
        </p:nvSpPr>
        <p:spPr>
          <a:xfrm>
            <a:off x="7391638" y="6423303"/>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Server sends back the requested HTML, CSS, JS, etc.</a:t>
            </a:r>
            <a:endParaRPr lang="en-US" sz="1400" dirty="0"/>
          </a:p>
        </p:txBody>
      </p:sp>
      <p:sp>
        <p:nvSpPr>
          <p:cNvPr id="26" name="Text 19"/>
          <p:cNvSpPr/>
          <p:nvPr/>
        </p:nvSpPr>
        <p:spPr>
          <a:xfrm>
            <a:off x="6280190" y="6917650"/>
            <a:ext cx="7556421" cy="580549"/>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Web servers handle both static content (like HTML files and images) and dynamic content (generated on the fly by server-side scripts), ensuring a seamless user experience.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6514" y="539353"/>
            <a:ext cx="5589984" cy="398383"/>
          </a:xfrm>
          <a:prstGeom prst="rect">
            <a:avLst/>
          </a:prstGeom>
          <a:noFill/>
          <a:ln/>
        </p:spPr>
        <p:txBody>
          <a:bodyPr wrap="none" lIns="0" tIns="0" rIns="0" bIns="0" rtlCol="0" anchor="t"/>
          <a:lstStyle/>
          <a:p>
            <a:pPr algn="l" indent="0" marL="0">
              <a:lnSpc>
                <a:spcPts val="3100"/>
              </a:lnSpc>
              <a:buNone/>
            </a:pPr>
            <a:r>
              <a:rPr lang="en-US" sz="2500" dirty="0">
                <a:solidFill>
                  <a:srgbClr val="FFFFFF"/>
                </a:solidFill>
                <a:latin typeface="Roboto Medium" pitchFamily="34" charset="0"/>
                <a:ea typeface="Roboto Medium" pitchFamily="34" charset="-122"/>
                <a:cs typeface="Roboto Medium" pitchFamily="34" charset="-120"/>
              </a:rPr>
              <a:t>Development Process: Client vs. Server</a:t>
            </a:r>
            <a:endParaRPr lang="en-US" sz="2500" dirty="0"/>
          </a:p>
        </p:txBody>
      </p:sp>
      <p:sp>
        <p:nvSpPr>
          <p:cNvPr id="3" name="Text 1"/>
          <p:cNvSpPr/>
          <p:nvPr/>
        </p:nvSpPr>
        <p:spPr>
          <a:xfrm>
            <a:off x="686514" y="1192649"/>
            <a:ext cx="13257371" cy="407908"/>
          </a:xfrm>
          <a:prstGeom prst="rect">
            <a:avLst/>
          </a:prstGeom>
          <a:noFill/>
          <a:ln/>
        </p:spPr>
        <p:txBody>
          <a:bodyPr wrap="square" lIns="0" tIns="0" rIns="0" bIns="0" rtlCol="0" anchor="t"/>
          <a:lstStyle/>
          <a:p>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Web development is broadly divided into client-side (frontend) and server-side (backend) development. Each plays a distinct role in creating a complete web application, requiring different sets of languages, frameworks, and technologies.</a:t>
            </a:r>
            <a:endParaRPr lang="en-US" sz="1000" dirty="0"/>
          </a:p>
        </p:txBody>
      </p:sp>
      <p:sp>
        <p:nvSpPr>
          <p:cNvPr id="4" name="Text 2"/>
          <p:cNvSpPr/>
          <p:nvPr/>
        </p:nvSpPr>
        <p:spPr>
          <a:xfrm>
            <a:off x="686514" y="1871305"/>
            <a:ext cx="1593652" cy="199192"/>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Roboto Medium" pitchFamily="34" charset="0"/>
                <a:ea typeface="Roboto Medium" pitchFamily="34" charset="-122"/>
                <a:cs typeface="Roboto Medium" pitchFamily="34" charset="-120"/>
              </a:rPr>
              <a:t>Client-Side (Frontend)</a:t>
            </a:r>
            <a:endParaRPr lang="en-US" sz="1250" dirty="0"/>
          </a:p>
        </p:txBody>
      </p:sp>
      <p:pic>
        <p:nvPicPr>
          <p:cNvPr id="5" name="Image 0" descr="preencoded.png">    </p:cNvPr>
          <p:cNvPicPr>
            <a:picLocks noChangeAspect="1"/>
          </p:cNvPicPr>
          <p:nvPr/>
        </p:nvPicPr>
        <p:blipFill>
          <a:blip r:embed="rId1"/>
          <a:stretch>
            <a:fillRect/>
          </a:stretch>
        </p:blipFill>
        <p:spPr>
          <a:xfrm>
            <a:off x="686514" y="2213848"/>
            <a:ext cx="6473190" cy="4429006"/>
          </a:xfrm>
          <a:prstGeom prst="rect">
            <a:avLst/>
          </a:prstGeom>
        </p:spPr>
      </p:pic>
      <p:sp>
        <p:nvSpPr>
          <p:cNvPr id="6" name="Text 3"/>
          <p:cNvSpPr/>
          <p:nvPr/>
        </p:nvSpPr>
        <p:spPr>
          <a:xfrm>
            <a:off x="686514" y="6786205"/>
            <a:ext cx="6473190" cy="203954"/>
          </a:xfrm>
          <a:prstGeom prst="rect">
            <a:avLst/>
          </a:prstGeom>
          <a:noFill/>
          <a:ln/>
        </p:spPr>
        <p:txBody>
          <a:bodyPr wrap="none" lIns="0" tIns="0" rIns="0" bIns="0" rtlCol="0" anchor="t"/>
          <a:lstStyle/>
          <a:p>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Deals with everything the user sees and interacts with in their browser.</a:t>
            </a:r>
            <a:endParaRPr lang="en-US" sz="1000" dirty="0"/>
          </a:p>
        </p:txBody>
      </p:sp>
      <p:sp>
        <p:nvSpPr>
          <p:cNvPr id="7" name="Text 4"/>
          <p:cNvSpPr/>
          <p:nvPr/>
        </p:nvSpPr>
        <p:spPr>
          <a:xfrm>
            <a:off x="686514" y="7104817"/>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Languages:</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HTML5, CSS, JavaScript.</a:t>
            </a:r>
            <a:endParaRPr lang="en-US" sz="1000" dirty="0"/>
          </a:p>
        </p:txBody>
      </p:sp>
      <p:sp>
        <p:nvSpPr>
          <p:cNvPr id="8" name="Text 5"/>
          <p:cNvSpPr/>
          <p:nvPr/>
        </p:nvSpPr>
        <p:spPr>
          <a:xfrm>
            <a:off x="686514" y="7353300"/>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Frameworks:</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React, Angular, Vue.js.</a:t>
            </a:r>
            <a:endParaRPr lang="en-US" sz="1000" dirty="0"/>
          </a:p>
        </p:txBody>
      </p:sp>
      <p:sp>
        <p:nvSpPr>
          <p:cNvPr id="9" name="Text 6"/>
          <p:cNvSpPr/>
          <p:nvPr/>
        </p:nvSpPr>
        <p:spPr>
          <a:xfrm>
            <a:off x="686514" y="7601783"/>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Execution:</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Code runs directly in the user's web browser.</a:t>
            </a:r>
            <a:endParaRPr lang="en-US" sz="1000" dirty="0"/>
          </a:p>
        </p:txBody>
      </p:sp>
      <p:sp>
        <p:nvSpPr>
          <p:cNvPr id="10" name="Text 7"/>
          <p:cNvSpPr/>
          <p:nvPr/>
        </p:nvSpPr>
        <p:spPr>
          <a:xfrm>
            <a:off x="7478316" y="1871305"/>
            <a:ext cx="1593652" cy="199192"/>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Roboto Medium" pitchFamily="34" charset="0"/>
                <a:ea typeface="Roboto Medium" pitchFamily="34" charset="-122"/>
                <a:cs typeface="Roboto Medium" pitchFamily="34" charset="-120"/>
              </a:rPr>
              <a:t>Server-Side (Backend)</a:t>
            </a:r>
            <a:endParaRPr lang="en-US" sz="1250" dirty="0"/>
          </a:p>
        </p:txBody>
      </p:sp>
      <p:pic>
        <p:nvPicPr>
          <p:cNvPr id="11" name="Image 1" descr="preencoded.png">    </p:cNvPr>
          <p:cNvPicPr>
            <a:picLocks noChangeAspect="1"/>
          </p:cNvPicPr>
          <p:nvPr/>
        </p:nvPicPr>
        <p:blipFill>
          <a:blip r:embed="rId2"/>
          <a:stretch>
            <a:fillRect/>
          </a:stretch>
        </p:blipFill>
        <p:spPr>
          <a:xfrm>
            <a:off x="7478316" y="2213848"/>
            <a:ext cx="6473190" cy="4429006"/>
          </a:xfrm>
          <a:prstGeom prst="rect">
            <a:avLst/>
          </a:prstGeom>
        </p:spPr>
      </p:pic>
      <p:sp>
        <p:nvSpPr>
          <p:cNvPr id="12" name="Text 8"/>
          <p:cNvSpPr/>
          <p:nvPr/>
        </p:nvSpPr>
        <p:spPr>
          <a:xfrm>
            <a:off x="7478316" y="6786205"/>
            <a:ext cx="6473190" cy="203954"/>
          </a:xfrm>
          <a:prstGeom prst="rect">
            <a:avLst/>
          </a:prstGeom>
          <a:noFill/>
          <a:ln/>
        </p:spPr>
        <p:txBody>
          <a:bodyPr wrap="none" lIns="0" tIns="0" rIns="0" bIns="0" rtlCol="0" anchor="t"/>
          <a:lstStyle/>
          <a:p>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Manages data, handles requests, and communicates with databases, sending dynamic HTML to the client.</a:t>
            </a:r>
            <a:endParaRPr lang="en-US" sz="1000" dirty="0"/>
          </a:p>
        </p:txBody>
      </p:sp>
      <p:sp>
        <p:nvSpPr>
          <p:cNvPr id="13" name="Text 9"/>
          <p:cNvSpPr/>
          <p:nvPr/>
        </p:nvSpPr>
        <p:spPr>
          <a:xfrm>
            <a:off x="7478316" y="7104817"/>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Languages:</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PHP, Python (Django/Flask), Node.js, Ruby.</a:t>
            </a:r>
            <a:endParaRPr lang="en-US" sz="1000" dirty="0"/>
          </a:p>
        </p:txBody>
      </p:sp>
      <p:sp>
        <p:nvSpPr>
          <p:cNvPr id="14" name="Text 10"/>
          <p:cNvSpPr/>
          <p:nvPr/>
        </p:nvSpPr>
        <p:spPr>
          <a:xfrm>
            <a:off x="7478316" y="7353300"/>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Databases:</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MySQL, PostgreSQL, MongoDB.</a:t>
            </a:r>
            <a:endParaRPr lang="en-US" sz="1000" dirty="0"/>
          </a:p>
        </p:txBody>
      </p:sp>
      <p:sp>
        <p:nvSpPr>
          <p:cNvPr id="15" name="Text 11"/>
          <p:cNvSpPr/>
          <p:nvPr/>
        </p:nvSpPr>
        <p:spPr>
          <a:xfrm>
            <a:off x="7478316" y="7601783"/>
            <a:ext cx="6473190" cy="2039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CFD0D8"/>
                </a:solidFill>
                <a:latin typeface="Roboto" pitchFamily="34" charset="0"/>
                <a:ea typeface="Roboto" pitchFamily="34" charset="-122"/>
                <a:cs typeface="Roboto" pitchFamily="34" charset="-120"/>
              </a:rPr>
              <a:t>Execution:</a:t>
            </a:r>
            <a:pPr algn="l" indent="0" marL="0">
              <a:lnSpc>
                <a:spcPts val="1600"/>
              </a:lnSpc>
              <a:buNone/>
            </a:pPr>
            <a:r>
              <a:rPr lang="en-US" sz="1000" dirty="0">
                <a:solidFill>
                  <a:srgbClr val="CFD0D8"/>
                </a:solidFill>
                <a:latin typeface="Roboto" pitchFamily="34" charset="0"/>
                <a:ea typeface="Roboto" pitchFamily="34" charset="-122"/>
                <a:cs typeface="Roboto" pitchFamily="34" charset="-120"/>
              </a:rPr>
              <a:t> Code runs on a server, not in the browser.</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2025-06-09T17:35:19Z</dcterms:created>
  <dcterms:modified xsi:type="dcterms:W3CDTF">2025-06-09T17:35:19Z</dcterms:modified>
</cp:coreProperties>
</file>